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Be Vietnam Pro ExtraLight"/>
      <p:regular r:id="rId41"/>
      <p:bold r:id="rId42"/>
      <p:italic r:id="rId43"/>
      <p:boldItalic r:id="rId44"/>
    </p:embeddedFont>
    <p:embeddedFont>
      <p:font typeface="Helvetica Neue"/>
      <p:regular r:id="rId45"/>
      <p:bold r:id="rId46"/>
      <p:italic r:id="rId47"/>
      <p:boldItalic r:id="rId48"/>
    </p:embeddedFont>
    <p:embeddedFont>
      <p:font typeface="Be Vietnam Pro"/>
      <p:regular r:id="rId49"/>
      <p:bold r:id="rId50"/>
      <p:italic r:id="rId51"/>
      <p:boldItalic r:id="rId52"/>
    </p:embeddedFont>
    <p:embeddedFont>
      <p:font typeface="Helvetica Neue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BeVietnamProExtraLight-bold.fntdata"/><Relationship Id="rId41" Type="http://schemas.openxmlformats.org/officeDocument/2006/relationships/font" Target="fonts/BeVietnamProExtraLight-regular.fntdata"/><Relationship Id="rId44" Type="http://schemas.openxmlformats.org/officeDocument/2006/relationships/font" Target="fonts/BeVietnamProExtraLight-boldItalic.fntdata"/><Relationship Id="rId43" Type="http://schemas.openxmlformats.org/officeDocument/2006/relationships/font" Target="fonts/BeVietnamProExtraLight-italic.fntdata"/><Relationship Id="rId46" Type="http://schemas.openxmlformats.org/officeDocument/2006/relationships/font" Target="fonts/HelveticaNeue-bold.fntdata"/><Relationship Id="rId45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Italic.fntdata"/><Relationship Id="rId47" Type="http://schemas.openxmlformats.org/officeDocument/2006/relationships/font" Target="fonts/HelveticaNeue-italic.fntdata"/><Relationship Id="rId49" Type="http://schemas.openxmlformats.org/officeDocument/2006/relationships/font" Target="fonts/BeVietnam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eVietnamPro-italic.fntdata"/><Relationship Id="rId50" Type="http://schemas.openxmlformats.org/officeDocument/2006/relationships/font" Target="fonts/BeVietnamPro-bold.fntdata"/><Relationship Id="rId53" Type="http://schemas.openxmlformats.org/officeDocument/2006/relationships/font" Target="fonts/HelveticaNeueLight-regular.fntdata"/><Relationship Id="rId52" Type="http://schemas.openxmlformats.org/officeDocument/2006/relationships/font" Target="fonts/BeVietnamPro-bold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Light-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HelveticaNeue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6f74336a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6f74336a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70856bd7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70856bd7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733033c20_2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733033c20_2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70856bd7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70856bd7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733033c20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733033c20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70856bd7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70856bd7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6efcf36c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6efcf36c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6f74336ab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6f74336ab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6efcf36c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6efcf36c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Sex representation.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T-test-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6efcf36c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6efcf36c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María, algo que podamos poner en la slide?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6f74336ab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6f74336ab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6efcf36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6efcf36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6f74336ab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6f74336ab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6f74336ab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6f74336ab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6efcf36c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6efcf36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6efcf36c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a6efcf36c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6efcf36c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6efcf36c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6efcf36c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6efcf36c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75ca4d25b75d5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75ca4d25b75d5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75ca4d25b75d5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75ca4d25b75d5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6efcf36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6efcf36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75ca4d25b75d5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75ca4d25b75d5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6efcf36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6efcf36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Accuracy del modelo del lenguaje inicial.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visual del problema.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paper con dos frases con info diferente.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75ca4d25b75d5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75ca4d25b75d5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75ca4d25b75d5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75ca4d25b75d5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75ca4d25b75d5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75ca4d25b75d5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75ca4d25b75d5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75ca4d25b75d5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75ca4d25b75d5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75ca4d25b75d5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75ca4d25b75d5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75ca4d25b75d5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Identify areas of research with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733033c2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733033c2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Accuracy del modelo del lenguaje inicial.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visual del problema.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paper con dos frases con info diferente.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Ratio: idea of the balance / imbalance bw Nfem and Nmale.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First approach was this one….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6efcf36c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6efcf36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6efcf36c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6efcf36c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70856bd7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70856bd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6f74336ab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6f74336ab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8.jp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53700" y="1545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Is Sex Representation In Biological Research Experiments Adequately Funded?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66"/>
              <a:t>A Study of the European Database CORDIS</a:t>
            </a:r>
            <a:endParaRPr sz="2466"/>
          </a:p>
        </p:txBody>
      </p:sp>
      <p:sp>
        <p:nvSpPr>
          <p:cNvPr id="55" name="Google Shape;55;p13"/>
          <p:cNvSpPr txBox="1"/>
          <p:nvPr/>
        </p:nvSpPr>
        <p:spPr>
          <a:xfrm>
            <a:off x="411350" y="3095175"/>
            <a:ext cx="28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Be Vietnam Pro ExtraLight"/>
                <a:ea typeface="Be Vietnam Pro ExtraLight"/>
                <a:cs typeface="Be Vietnam Pro ExtraLight"/>
                <a:sym typeface="Be Vietnam Pro ExtraLight"/>
              </a:rPr>
              <a:t>December 15th, 2023</a:t>
            </a:r>
            <a:endParaRPr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3763" l="0" r="4761" t="0"/>
          <a:stretch/>
        </p:blipFill>
        <p:spPr>
          <a:xfrm>
            <a:off x="7298175" y="3255825"/>
            <a:ext cx="1704375" cy="17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Sex representation by categories and funding body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300" y="1070775"/>
            <a:ext cx="4313294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2"/>
          <p:cNvCxnSpPr/>
          <p:nvPr/>
        </p:nvCxnSpPr>
        <p:spPr>
          <a:xfrm flipH="1" rot="10800000">
            <a:off x="4471975" y="2705850"/>
            <a:ext cx="14400" cy="9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2"/>
          <p:cNvSpPr txBox="1"/>
          <p:nvPr/>
        </p:nvSpPr>
        <p:spPr>
          <a:xfrm>
            <a:off x="4071925" y="2062825"/>
            <a:ext cx="1200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slight increase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Sex representation by categories and total cost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63" y="1282900"/>
            <a:ext cx="4100475" cy="32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23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Total cost of EU projects by sex ratio category over time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175" y="971025"/>
            <a:ext cx="5639075" cy="39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23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Total cost of EU projects by sex ratio category over time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175" y="971025"/>
            <a:ext cx="5639075" cy="398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5"/>
          <p:cNvCxnSpPr/>
          <p:nvPr/>
        </p:nvCxnSpPr>
        <p:spPr>
          <a:xfrm rot="10800000">
            <a:off x="6000750" y="2185850"/>
            <a:ext cx="1028700" cy="9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5"/>
          <p:cNvCxnSpPr/>
          <p:nvPr/>
        </p:nvCxnSpPr>
        <p:spPr>
          <a:xfrm rot="10800000">
            <a:off x="6272100" y="2243025"/>
            <a:ext cx="1271700" cy="8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5"/>
          <p:cNvSpPr txBox="1"/>
          <p:nvPr/>
        </p:nvSpPr>
        <p:spPr>
          <a:xfrm>
            <a:off x="5705475" y="1524000"/>
            <a:ext cx="1200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higher cost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Total cost of cordis projects over time segregating by sex ratio category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975" y="1257475"/>
            <a:ext cx="5483000" cy="3669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6"/>
          <p:cNvCxnSpPr/>
          <p:nvPr/>
        </p:nvCxnSpPr>
        <p:spPr>
          <a:xfrm rot="10800000">
            <a:off x="6258075" y="2257350"/>
            <a:ext cx="1314300" cy="7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219" y="-76200"/>
            <a:ext cx="5459281" cy="2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513" y="2452675"/>
            <a:ext cx="7526975" cy="27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6434150" y="1214450"/>
            <a:ext cx="13716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FP7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6129350" y="4038600"/>
            <a:ext cx="19812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HORIZON2020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447675" y="247650"/>
            <a:ext cx="17526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</a:rPr>
              <a:t>Journal title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b="0" l="1710" r="0" t="0"/>
          <a:stretch/>
        </p:blipFill>
        <p:spPr>
          <a:xfrm>
            <a:off x="2116675" y="252525"/>
            <a:ext cx="6525674" cy="463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8180925" y="1965350"/>
            <a:ext cx="841500" cy="3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2"/>
                </a:solidFill>
              </a:rPr>
              <a:t>Sex of the samples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23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Journal title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31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420"/>
              <a:t>WG3 - Impact factor vs. sex representation with EU funding </a:t>
            </a:r>
            <a:endParaRPr sz="2420"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75" y="1017725"/>
            <a:ext cx="5118969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WG3 - Gender of authors vs. sex representation with EU funding</a:t>
            </a: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1606500" y="1883825"/>
            <a:ext cx="2349600" cy="762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 and surname of the authors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5568900" y="1897225"/>
            <a:ext cx="1968600" cy="762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Gender</a:t>
            </a:r>
            <a:r>
              <a:rPr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authors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3" name="Google Shape;223;p30"/>
          <p:cNvCxnSpPr>
            <a:stCxn id="221" idx="3"/>
            <a:endCxn id="222" idx="1"/>
          </p:cNvCxnSpPr>
          <p:nvPr/>
        </p:nvCxnSpPr>
        <p:spPr>
          <a:xfrm>
            <a:off x="3956100" y="2264825"/>
            <a:ext cx="16128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0"/>
          <p:cNvSpPr txBox="1"/>
          <p:nvPr/>
        </p:nvSpPr>
        <p:spPr>
          <a:xfrm>
            <a:off x="5695950" y="2741075"/>
            <a:ext cx="17145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Confidence score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592675" y="1328200"/>
            <a:ext cx="2476500" cy="22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Script to retrieve from PMCIDs: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MeSH term: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-"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Topical descriptor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-"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Qualifier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-"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Tree number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Aim of our project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Is sex representation influenced by the level of funding?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How: 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s" sz="1900"/>
              <a:t>sex representation data</a:t>
            </a:r>
            <a:r>
              <a:rPr lang="es" sz="1900"/>
              <a:t> </a:t>
            </a:r>
            <a:r>
              <a:rPr lang="es" sz="1900"/>
              <a:t> + </a:t>
            </a:r>
            <a:r>
              <a:rPr b="1" lang="es" sz="1900"/>
              <a:t>funding data</a:t>
            </a:r>
            <a:r>
              <a:rPr lang="es" sz="1900"/>
              <a:t> </a:t>
            </a:r>
            <a:endParaRPr sz="19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868" y="284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625" y="2801900"/>
            <a:ext cx="660650" cy="6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sp>
        <p:nvSpPr>
          <p:cNvPr id="236" name="Google Shape;236;p32"/>
          <p:cNvSpPr txBox="1"/>
          <p:nvPr>
            <p:ph type="title"/>
          </p:nvPr>
        </p:nvSpPr>
        <p:spPr>
          <a:xfrm>
            <a:off x="0" y="4441500"/>
            <a:ext cx="44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s" sz="1820"/>
              <a:t>Top MeSH qualifiers from CORDIS</a:t>
            </a:r>
            <a:endParaRPr b="1"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s" sz="1820"/>
              <a:t>Stratifying by inclusion of gender info</a:t>
            </a:r>
            <a:endParaRPr sz="1820"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221" y="0"/>
            <a:ext cx="55587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592675" y="1328200"/>
            <a:ext cx="2476500" cy="22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Script to retrieve from PMCIDs: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MeSH term: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-"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Topical descriptor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-"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Qualifier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-"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Tree number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sp>
        <p:nvSpPr>
          <p:cNvPr id="244" name="Google Shape;244;p33"/>
          <p:cNvSpPr txBox="1"/>
          <p:nvPr>
            <p:ph type="title"/>
          </p:nvPr>
        </p:nvSpPr>
        <p:spPr>
          <a:xfrm>
            <a:off x="0" y="4441500"/>
            <a:ext cx="44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s" sz="1820"/>
              <a:t>Evolution of Descriptors along CORDIS</a:t>
            </a:r>
            <a:endParaRPr b="1"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s" sz="1820"/>
              <a:t>Only PMCIDs with sex counts</a:t>
            </a:r>
            <a:endParaRPr sz="1820"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411" y="0"/>
            <a:ext cx="49425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WG5 - US funding (NIH)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Different data format compared to CORDIS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Much more detailed information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Hard to extract the data compared to EU funding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Around </a:t>
            </a:r>
            <a:r>
              <a:rPr b="1" lang="es"/>
              <a:t>21k articles with US funding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7k with sex representation data (33%, the same as in the EU)</a:t>
            </a:r>
            <a:endParaRPr b="1"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675" y="266325"/>
            <a:ext cx="751400" cy="7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275" y="3556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963" y="445025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 summary…</a:t>
            </a:r>
            <a:endParaRPr/>
          </a:p>
        </p:txBody>
      </p:sp>
      <p:sp>
        <p:nvSpPr>
          <p:cNvPr id="260" name="Google Shape;26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It’s hard to explore sex representation from articles text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It’s hard to relate funding data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However…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s" sz="1700"/>
              <a:t>based on this preliminary analysis, we </a:t>
            </a:r>
            <a:r>
              <a:rPr b="1" lang="es" sz="1700"/>
              <a:t>think </a:t>
            </a:r>
            <a:r>
              <a:rPr b="1" lang="es" sz="1700"/>
              <a:t>it’s something viable to be analyzed and </a:t>
            </a:r>
            <a:r>
              <a:rPr b="1" lang="es" sz="1700" u="sng"/>
              <a:t>useful and needed!</a:t>
            </a:r>
            <a:r>
              <a:rPr lang="es" sz="1700"/>
              <a:t>.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s" sz="1700"/>
              <a:t>Still, we need more time, help and ideas!</a:t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 to collaborators during the BHG23	</a:t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Roman – MeSH terms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People suggesting go to </a:t>
            </a:r>
            <a:r>
              <a:rPr lang="es"/>
              <a:t>sci-hub</a:t>
            </a:r>
            <a:r>
              <a:rPr lang="es"/>
              <a:t> for private publications (xD)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All participants that gave their support, point of view, ideas and showed interest in our topic!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625" y="2596575"/>
            <a:ext cx="923562" cy="92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 rotWithShape="1">
          <a:blip r:embed="rId4">
            <a:alphaModFix/>
          </a:blip>
          <a:srcRect b="0" l="0" r="0" t="33576"/>
          <a:stretch/>
        </p:blipFill>
        <p:spPr>
          <a:xfrm>
            <a:off x="2492650" y="2571752"/>
            <a:ext cx="3936000" cy="2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5">
            <a:alphaModFix/>
          </a:blip>
          <a:srcRect b="21315" l="0" r="0" t="0"/>
          <a:stretch/>
        </p:blipFill>
        <p:spPr>
          <a:xfrm>
            <a:off x="7640525" y="3759950"/>
            <a:ext cx="8532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 rotWithShape="1">
          <a:blip r:embed="rId6">
            <a:alphaModFix/>
          </a:blip>
          <a:srcRect b="31266" l="0" r="0" t="0"/>
          <a:stretch/>
        </p:blipFill>
        <p:spPr>
          <a:xfrm>
            <a:off x="1065275" y="2571750"/>
            <a:ext cx="923400" cy="97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5275" y="3727850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7926" y="3759875"/>
            <a:ext cx="923549" cy="9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 make a dendrogram of</a:t>
            </a:r>
            <a:br>
              <a:rPr lang="es"/>
            </a:br>
            <a:r>
              <a:rPr lang="es"/>
              <a:t>publications</a:t>
            </a:r>
            <a:endParaRPr/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497" y="0"/>
            <a:ext cx="503550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>
            <p:ph type="title"/>
          </p:nvPr>
        </p:nvSpPr>
        <p:spPr>
          <a:xfrm>
            <a:off x="0" y="4441500"/>
            <a:ext cx="44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s" sz="1820"/>
              <a:t>Top MeSH qualifiers from CORDIS</a:t>
            </a:r>
            <a:endParaRPr b="1"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s" sz="1820"/>
              <a:t>All PMCIDs</a:t>
            </a:r>
            <a:endParaRPr sz="182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 make a dendrogram of</a:t>
            </a:r>
            <a:br>
              <a:rPr lang="es"/>
            </a:br>
            <a:r>
              <a:rPr lang="es"/>
              <a:t>publications</a:t>
            </a:r>
            <a:endParaRPr/>
          </a:p>
        </p:txBody>
      </p:sp>
      <p:sp>
        <p:nvSpPr>
          <p:cNvPr id="287" name="Google Shape;287;p38"/>
          <p:cNvSpPr txBox="1"/>
          <p:nvPr>
            <p:ph type="title"/>
          </p:nvPr>
        </p:nvSpPr>
        <p:spPr>
          <a:xfrm>
            <a:off x="0" y="4441500"/>
            <a:ext cx="44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s" sz="1820"/>
              <a:t>Top MeSH qualifiers from CORDIS</a:t>
            </a:r>
            <a:endParaRPr b="1"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s" sz="1820"/>
              <a:t>Only PMCIDs with sex counts</a:t>
            </a:r>
            <a:endParaRPr sz="1820"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293" y="0"/>
            <a:ext cx="431471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sp>
        <p:nvSpPr>
          <p:cNvPr id="294" name="Google Shape;294;p39"/>
          <p:cNvSpPr txBox="1"/>
          <p:nvPr>
            <p:ph type="title"/>
          </p:nvPr>
        </p:nvSpPr>
        <p:spPr>
          <a:xfrm>
            <a:off x="0" y="4441500"/>
            <a:ext cx="44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s" sz="1820"/>
              <a:t>Top MeSH qualifiers from CORDIS</a:t>
            </a:r>
            <a:endParaRPr b="1"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s" sz="1820"/>
              <a:t>Stratifying by inclusion of gender info</a:t>
            </a:r>
            <a:endParaRPr sz="1820"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221" y="0"/>
            <a:ext cx="55587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WG4 - MeSH terms</a:t>
            </a:r>
            <a:endParaRPr/>
          </a:p>
        </p:txBody>
      </p:sp>
      <p:sp>
        <p:nvSpPr>
          <p:cNvPr id="301" name="Google Shape;30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Goal: explore content of articles for which we have funding and sex representation data.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sp>
        <p:nvSpPr>
          <p:cNvPr id="307" name="Google Shape;30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 make a dendrogram of</a:t>
            </a:r>
            <a:br>
              <a:rPr lang="es"/>
            </a:br>
            <a:r>
              <a:rPr lang="es"/>
              <a:t>publications</a:t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237" y="0"/>
            <a:ext cx="531477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>
            <p:ph type="title"/>
          </p:nvPr>
        </p:nvSpPr>
        <p:spPr>
          <a:xfrm>
            <a:off x="0" y="4441500"/>
            <a:ext cx="44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s" sz="1820"/>
              <a:t>Top MeSH descriptors from CORDIS</a:t>
            </a:r>
            <a:endParaRPr b="1"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s" sz="1820"/>
              <a:t>All PMCIDs</a:t>
            </a:r>
            <a:endParaRPr sz="18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Sex representation data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2997600" y="1017713"/>
            <a:ext cx="897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666666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BH 2022</a:t>
            </a:r>
            <a:endParaRPr b="1" sz="1100">
              <a:solidFill>
                <a:srgbClr val="666666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1335500" y="1327700"/>
            <a:ext cx="2461800" cy="286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025" y="2507650"/>
            <a:ext cx="289575" cy="28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>
            <a:stCxn id="74" idx="2"/>
          </p:cNvCxnSpPr>
          <p:nvPr/>
        </p:nvCxnSpPr>
        <p:spPr>
          <a:xfrm>
            <a:off x="2456013" y="2312575"/>
            <a:ext cx="3000" cy="759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5" name="Google Shape;75;p15"/>
          <p:cNvSpPr txBox="1"/>
          <p:nvPr/>
        </p:nvSpPr>
        <p:spPr>
          <a:xfrm>
            <a:off x="1673925" y="3238550"/>
            <a:ext cx="1947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Be Vietnam Pro"/>
                <a:ea typeface="Be Vietnam Pro"/>
                <a:cs typeface="Be Vietnam Pro"/>
                <a:sym typeface="Be Vietnam Pro"/>
              </a:rPr>
              <a:t>Metadata </a:t>
            </a:r>
            <a:r>
              <a:rPr lang="es">
                <a:latin typeface="Be Vietnam Pro"/>
                <a:ea typeface="Be Vietnam Pro"/>
                <a:cs typeface="Be Vietnam Pro"/>
                <a:sym typeface="Be Vietnam Pro"/>
              </a:rPr>
              <a:t>  +  </a:t>
            </a:r>
            <a:r>
              <a:rPr lang="es" sz="1000">
                <a:latin typeface="Be Vietnam Pro"/>
                <a:ea typeface="Be Vietnam Pro"/>
                <a:cs typeface="Be Vietnam Pro"/>
                <a:sym typeface="Be Vietnam Pro"/>
              </a:rPr>
              <a:t>Sex </a:t>
            </a:r>
            <a:r>
              <a:rPr lang="es" sz="1000">
                <a:latin typeface="Be Vietnam Pro"/>
                <a:ea typeface="Be Vietnam Pro"/>
                <a:cs typeface="Be Vietnam Pro"/>
                <a:sym typeface="Be Vietnam Pro"/>
              </a:rPr>
              <a:t>counts</a:t>
            </a:r>
            <a:r>
              <a:rPr lang="es" sz="1000"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225113" y="1976875"/>
            <a:ext cx="24618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Be Vietnam Pro"/>
                <a:ea typeface="Be Vietnam Pro"/>
                <a:cs typeface="Be Vietnam Pro"/>
                <a:sym typeface="Be Vietnam Pro"/>
              </a:rPr>
              <a:t>Open access publications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876250" y="2424713"/>
            <a:ext cx="897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Be Vietnam Pro ExtraLight"/>
                <a:ea typeface="Be Vietnam Pro ExtraLight"/>
                <a:cs typeface="Be Vietnam Pro ExtraLight"/>
                <a:sym typeface="Be Vietnam Pro ExtraLight"/>
              </a:rPr>
              <a:t>Language model</a:t>
            </a:r>
            <a:endParaRPr sz="10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100" y="2566000"/>
            <a:ext cx="200525" cy="1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637" y="1480366"/>
            <a:ext cx="444775" cy="49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3400" y="3674365"/>
            <a:ext cx="289574" cy="289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514325" y="3546425"/>
            <a:ext cx="10887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Be Vietnam Pro ExtraLight"/>
                <a:ea typeface="Be Vietnam Pro ExtraLight"/>
                <a:cs typeface="Be Vietnam Pro ExtraLight"/>
                <a:sym typeface="Be Vietnam Pro ExtraLight"/>
              </a:rPr>
              <a:t>DOI</a:t>
            </a:r>
            <a:endParaRPr sz="7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000000"/>
                </a:solidFill>
                <a:latin typeface="Be Vietnam Pro ExtraLight"/>
                <a:ea typeface="Be Vietnam Pro ExtraLight"/>
                <a:cs typeface="Be Vietnam Pro ExtraLight"/>
                <a:sym typeface="Be Vietnam Pro ExtraLight"/>
              </a:rPr>
              <a:t>Journal</a:t>
            </a:r>
            <a:endParaRPr sz="700">
              <a:solidFill>
                <a:srgbClr val="000000"/>
              </a:solidFill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000000"/>
                </a:solidFill>
                <a:latin typeface="Be Vietnam Pro ExtraLight"/>
                <a:ea typeface="Be Vietnam Pro ExtraLight"/>
                <a:cs typeface="Be Vietnam Pro ExtraLight"/>
                <a:sym typeface="Be Vietnam Pro ExtraLight"/>
              </a:rPr>
              <a:t>Time</a:t>
            </a:r>
            <a:endParaRPr sz="700">
              <a:solidFill>
                <a:srgbClr val="000000"/>
              </a:solidFill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</p:txBody>
      </p:sp>
      <p:cxnSp>
        <p:nvCxnSpPr>
          <p:cNvPr id="81" name="Google Shape;81;p15"/>
          <p:cNvCxnSpPr/>
          <p:nvPr/>
        </p:nvCxnSpPr>
        <p:spPr>
          <a:xfrm>
            <a:off x="1325575" y="3128825"/>
            <a:ext cx="24669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/>
          <p:nvPr/>
        </p:nvSpPr>
        <p:spPr>
          <a:xfrm>
            <a:off x="821400" y="4196550"/>
            <a:ext cx="614803" cy="644483"/>
          </a:xfrm>
          <a:custGeom>
            <a:rect b="b" l="l" r="r" t="t"/>
            <a:pathLst>
              <a:path extrusionOk="0" h="3392016" w="2826680">
                <a:moveTo>
                  <a:pt x="0" y="0"/>
                </a:moveTo>
                <a:lnTo>
                  <a:pt x="2826680" y="0"/>
                </a:lnTo>
                <a:lnTo>
                  <a:pt x="2826680" y="3392017"/>
                </a:lnTo>
                <a:lnTo>
                  <a:pt x="0" y="3392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" name="Google Shape;83;p15"/>
          <p:cNvSpPr/>
          <p:nvPr/>
        </p:nvSpPr>
        <p:spPr>
          <a:xfrm>
            <a:off x="71076" y="4195700"/>
            <a:ext cx="613949" cy="646100"/>
          </a:xfrm>
          <a:custGeom>
            <a:rect b="b" l="l" r="r" t="t"/>
            <a:pathLst>
              <a:path extrusionOk="0" h="3356362" w="2994873">
                <a:moveTo>
                  <a:pt x="0" y="0"/>
                </a:moveTo>
                <a:lnTo>
                  <a:pt x="2994874" y="0"/>
                </a:lnTo>
                <a:lnTo>
                  <a:pt x="2994874" y="3356363"/>
                </a:lnTo>
                <a:lnTo>
                  <a:pt x="0" y="335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5459" l="-22249" r="-11069" t="-13178"/>
            </a:stretch>
          </a:blipFill>
          <a:ln>
            <a:noFill/>
          </a:ln>
        </p:spPr>
      </p:sp>
      <p:sp>
        <p:nvSpPr>
          <p:cNvPr id="84" name="Google Shape;84;p15"/>
          <p:cNvSpPr txBox="1"/>
          <p:nvPr/>
        </p:nvSpPr>
        <p:spPr>
          <a:xfrm>
            <a:off x="799138" y="4913242"/>
            <a:ext cx="657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Blanca Calvo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0" y="5033850"/>
            <a:ext cx="712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Social analytics</a:t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" y="4913242"/>
            <a:ext cx="712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Olivier Philippe</a:t>
            </a:r>
            <a:endParaRPr sz="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857203" y="5033850"/>
            <a:ext cx="541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 mining</a:t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4357675" y="3138425"/>
            <a:ext cx="4260300" cy="15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 sz="1500"/>
              <a:t>SEX REPRESENTATION DATA content</a:t>
            </a:r>
            <a:r>
              <a:rPr lang="es" sz="1500"/>
              <a:t>: 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aggregated counts of males and females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aggregated counts percentage of males and females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aggregated counts of samples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89" name="Google Shape;89;p15"/>
          <p:cNvCxnSpPr/>
          <p:nvPr/>
        </p:nvCxnSpPr>
        <p:spPr>
          <a:xfrm>
            <a:off x="3500450" y="3674600"/>
            <a:ext cx="11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sp>
        <p:nvSpPr>
          <p:cNvPr id="315" name="Google Shape;31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 make a dendrogram of</a:t>
            </a:r>
            <a:br>
              <a:rPr lang="es"/>
            </a:br>
            <a:r>
              <a:rPr lang="es"/>
              <a:t>publications</a:t>
            </a:r>
            <a:endParaRPr/>
          </a:p>
        </p:txBody>
      </p:sp>
      <p:sp>
        <p:nvSpPr>
          <p:cNvPr id="316" name="Google Shape;316;p42"/>
          <p:cNvSpPr txBox="1"/>
          <p:nvPr>
            <p:ph type="title"/>
          </p:nvPr>
        </p:nvSpPr>
        <p:spPr>
          <a:xfrm>
            <a:off x="0" y="4441500"/>
            <a:ext cx="44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s" sz="1820"/>
              <a:t>Top MeSH descriptors from CORDIS</a:t>
            </a:r>
            <a:endParaRPr b="1"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s" sz="1820"/>
              <a:t>Only PMCIDs with sex counts</a:t>
            </a:r>
            <a:endParaRPr sz="1820"/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303" y="0"/>
            <a:ext cx="46386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sp>
        <p:nvSpPr>
          <p:cNvPr id="328" name="Google Shape;328;p44"/>
          <p:cNvSpPr txBox="1"/>
          <p:nvPr>
            <p:ph type="title"/>
          </p:nvPr>
        </p:nvSpPr>
        <p:spPr>
          <a:xfrm>
            <a:off x="0" y="4441500"/>
            <a:ext cx="44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s" sz="1820"/>
              <a:t>Evolution of Descriptors along CORDIS</a:t>
            </a:r>
            <a:endParaRPr b="1"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s" sz="1820"/>
              <a:t>Only PMCIDs with sex counts</a:t>
            </a:r>
            <a:endParaRPr sz="1820"/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411" y="0"/>
            <a:ext cx="49425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sp>
        <p:nvSpPr>
          <p:cNvPr id="335" name="Google Shape;335;p45"/>
          <p:cNvSpPr txBox="1"/>
          <p:nvPr>
            <p:ph type="title"/>
          </p:nvPr>
        </p:nvSpPr>
        <p:spPr>
          <a:xfrm>
            <a:off x="0" y="4441500"/>
            <a:ext cx="44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s" sz="1820"/>
              <a:t>Evolution of Qualifiers along CORDIS</a:t>
            </a:r>
            <a:endParaRPr b="1"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s" sz="1820"/>
              <a:t>Only PMCIDs with sex counts</a:t>
            </a:r>
            <a:endParaRPr sz="1820"/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670" y="0"/>
            <a:ext cx="46663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388" y="0"/>
            <a:ext cx="483961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6"/>
          <p:cNvSpPr txBox="1"/>
          <p:nvPr>
            <p:ph type="title"/>
          </p:nvPr>
        </p:nvSpPr>
        <p:spPr>
          <a:xfrm>
            <a:off x="0" y="4441500"/>
            <a:ext cx="44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s" sz="1820"/>
              <a:t>Qualifiers and funding</a:t>
            </a:r>
            <a:endParaRPr b="1"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s" sz="1820"/>
              <a:t>Only PMCIDs with sex counts</a:t>
            </a:r>
            <a:endParaRPr sz="182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MeSH qualifiers</a:t>
            </a:r>
            <a:endParaRPr/>
          </a:p>
        </p:txBody>
      </p:sp>
      <p:sp>
        <p:nvSpPr>
          <p:cNvPr id="349" name="Google Shape;349;p47"/>
          <p:cNvSpPr txBox="1"/>
          <p:nvPr>
            <p:ph type="title"/>
          </p:nvPr>
        </p:nvSpPr>
        <p:spPr>
          <a:xfrm>
            <a:off x="0" y="4441500"/>
            <a:ext cx="44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b="1" lang="es" sz="1820"/>
              <a:t>Most common descriptors</a:t>
            </a:r>
            <a:r>
              <a:rPr b="1" lang="es" sz="1820"/>
              <a:t> and funding</a:t>
            </a:r>
            <a:endParaRPr b="1"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s" sz="1820"/>
              <a:t>Only PMCIDs with sex counts</a:t>
            </a:r>
            <a:endParaRPr sz="1820"/>
          </a:p>
        </p:txBody>
      </p:sp>
      <p:pic>
        <p:nvPicPr>
          <p:cNvPr id="350" name="Google Shape;3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122" y="0"/>
            <a:ext cx="50078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Sex representation data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2997600" y="1017713"/>
            <a:ext cx="897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666666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BH 2022</a:t>
            </a:r>
            <a:endParaRPr b="1" sz="1100">
              <a:solidFill>
                <a:srgbClr val="666666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1335500" y="1327700"/>
            <a:ext cx="2461800" cy="286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025" y="2507650"/>
            <a:ext cx="289575" cy="28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6"/>
          <p:cNvCxnSpPr>
            <a:stCxn id="99" idx="2"/>
          </p:cNvCxnSpPr>
          <p:nvPr/>
        </p:nvCxnSpPr>
        <p:spPr>
          <a:xfrm>
            <a:off x="2456013" y="2312575"/>
            <a:ext cx="3000" cy="759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0" name="Google Shape;100;p16"/>
          <p:cNvSpPr txBox="1"/>
          <p:nvPr/>
        </p:nvSpPr>
        <p:spPr>
          <a:xfrm>
            <a:off x="1673925" y="3238550"/>
            <a:ext cx="1947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Be Vietnam Pro"/>
                <a:ea typeface="Be Vietnam Pro"/>
                <a:cs typeface="Be Vietnam Pro"/>
                <a:sym typeface="Be Vietnam Pro"/>
              </a:rPr>
              <a:t>Metadata </a:t>
            </a:r>
            <a:r>
              <a:rPr lang="es">
                <a:latin typeface="Be Vietnam Pro"/>
                <a:ea typeface="Be Vietnam Pro"/>
                <a:cs typeface="Be Vietnam Pro"/>
                <a:sym typeface="Be Vietnam Pro"/>
              </a:rPr>
              <a:t>  +  </a:t>
            </a:r>
            <a:r>
              <a:rPr lang="es" sz="1000">
                <a:latin typeface="Be Vietnam Pro"/>
                <a:ea typeface="Be Vietnam Pro"/>
                <a:cs typeface="Be Vietnam Pro"/>
                <a:sym typeface="Be Vietnam Pro"/>
              </a:rPr>
              <a:t>Sex counts 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1225113" y="1976875"/>
            <a:ext cx="24618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Be Vietnam Pro"/>
                <a:ea typeface="Be Vietnam Pro"/>
                <a:cs typeface="Be Vietnam Pro"/>
                <a:sym typeface="Be Vietnam Pro"/>
              </a:rPr>
              <a:t>Open access publications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2876250" y="2424713"/>
            <a:ext cx="897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Be Vietnam Pro ExtraLight"/>
                <a:ea typeface="Be Vietnam Pro ExtraLight"/>
                <a:cs typeface="Be Vietnam Pro ExtraLight"/>
                <a:sym typeface="Be Vietnam Pro ExtraLight"/>
              </a:rPr>
              <a:t>Language model</a:t>
            </a:r>
            <a:endParaRPr sz="10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100" y="2566000"/>
            <a:ext cx="200525" cy="1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637" y="1480366"/>
            <a:ext cx="444775" cy="49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3400" y="3674365"/>
            <a:ext cx="289574" cy="28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1514325" y="3546425"/>
            <a:ext cx="10887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Be Vietnam Pro ExtraLight"/>
                <a:ea typeface="Be Vietnam Pro ExtraLight"/>
                <a:cs typeface="Be Vietnam Pro ExtraLight"/>
                <a:sym typeface="Be Vietnam Pro ExtraLight"/>
              </a:rPr>
              <a:t>DOI</a:t>
            </a:r>
            <a:endParaRPr sz="7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000000"/>
                </a:solidFill>
                <a:latin typeface="Be Vietnam Pro ExtraLight"/>
                <a:ea typeface="Be Vietnam Pro ExtraLight"/>
                <a:cs typeface="Be Vietnam Pro ExtraLight"/>
                <a:sym typeface="Be Vietnam Pro ExtraLight"/>
              </a:rPr>
              <a:t>Journal</a:t>
            </a:r>
            <a:endParaRPr sz="700">
              <a:solidFill>
                <a:srgbClr val="000000"/>
              </a:solidFill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000000"/>
                </a:solidFill>
                <a:latin typeface="Be Vietnam Pro ExtraLight"/>
                <a:ea typeface="Be Vietnam Pro ExtraLight"/>
                <a:cs typeface="Be Vietnam Pro ExtraLight"/>
                <a:sym typeface="Be Vietnam Pro ExtraLight"/>
              </a:rPr>
              <a:t>Time</a:t>
            </a:r>
            <a:endParaRPr sz="700">
              <a:solidFill>
                <a:srgbClr val="000000"/>
              </a:solidFill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Be Vietnam Pro ExtraLight"/>
              <a:ea typeface="Be Vietnam Pro ExtraLight"/>
              <a:cs typeface="Be Vietnam Pro ExtraLight"/>
              <a:sym typeface="Be Vietnam Pro ExtraLight"/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>
            <a:off x="1325575" y="3128825"/>
            <a:ext cx="24669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7" name="Google Shape;107;p16"/>
          <p:cNvSpPr/>
          <p:nvPr/>
        </p:nvSpPr>
        <p:spPr>
          <a:xfrm>
            <a:off x="821400" y="4196550"/>
            <a:ext cx="614803" cy="644483"/>
          </a:xfrm>
          <a:custGeom>
            <a:rect b="b" l="l" r="r" t="t"/>
            <a:pathLst>
              <a:path extrusionOk="0" h="3392016" w="2826680">
                <a:moveTo>
                  <a:pt x="0" y="0"/>
                </a:moveTo>
                <a:lnTo>
                  <a:pt x="2826680" y="0"/>
                </a:lnTo>
                <a:lnTo>
                  <a:pt x="2826680" y="3392017"/>
                </a:lnTo>
                <a:lnTo>
                  <a:pt x="0" y="3392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6"/>
          <p:cNvSpPr/>
          <p:nvPr/>
        </p:nvSpPr>
        <p:spPr>
          <a:xfrm>
            <a:off x="71076" y="4195700"/>
            <a:ext cx="613949" cy="646100"/>
          </a:xfrm>
          <a:custGeom>
            <a:rect b="b" l="l" r="r" t="t"/>
            <a:pathLst>
              <a:path extrusionOk="0" h="3356362" w="2994873">
                <a:moveTo>
                  <a:pt x="0" y="0"/>
                </a:moveTo>
                <a:lnTo>
                  <a:pt x="2994874" y="0"/>
                </a:lnTo>
                <a:lnTo>
                  <a:pt x="2994874" y="3356363"/>
                </a:lnTo>
                <a:lnTo>
                  <a:pt x="0" y="335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5459" l="-22249" r="-11069" t="-13178"/>
            </a:stretch>
          </a:blipFill>
          <a:ln>
            <a:noFill/>
          </a:ln>
        </p:spPr>
      </p:sp>
      <p:sp>
        <p:nvSpPr>
          <p:cNvPr id="109" name="Google Shape;109;p16"/>
          <p:cNvSpPr txBox="1"/>
          <p:nvPr/>
        </p:nvSpPr>
        <p:spPr>
          <a:xfrm>
            <a:off x="799138" y="4913242"/>
            <a:ext cx="6576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Blanca Calvo</a:t>
            </a:r>
            <a:endParaRPr sz="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60" y="5033850"/>
            <a:ext cx="712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Social analytics</a:t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3" y="4913242"/>
            <a:ext cx="712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Olivier Philippe</a:t>
            </a:r>
            <a:endParaRPr sz="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857203" y="5033850"/>
            <a:ext cx="541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 mining</a:t>
            </a:r>
            <a:endParaRPr sz="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4357675" y="3138425"/>
            <a:ext cx="4260300" cy="15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 sz="1500"/>
              <a:t>SEX REPRESENTATION DATA content</a:t>
            </a:r>
            <a:r>
              <a:rPr lang="es" sz="1500"/>
              <a:t>: 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aggregated counts of males and females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aggregated counts percentage of males and females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00"/>
              <a:t>aggregated counts of samples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14" name="Google Shape;114;p16"/>
          <p:cNvCxnSpPr/>
          <p:nvPr/>
        </p:nvCxnSpPr>
        <p:spPr>
          <a:xfrm>
            <a:off x="3500450" y="3674600"/>
            <a:ext cx="11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6"/>
          <p:cNvSpPr txBox="1"/>
          <p:nvPr/>
        </p:nvSpPr>
        <p:spPr>
          <a:xfrm>
            <a:off x="5169600" y="1017725"/>
            <a:ext cx="26289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990000"/>
                </a:solidFill>
              </a:rPr>
              <a:t>Hard to analyze</a:t>
            </a:r>
            <a:r>
              <a:rPr lang="es" sz="1800">
                <a:solidFill>
                  <a:srgbClr val="990000"/>
                </a:solidFill>
              </a:rPr>
              <a:t> </a:t>
            </a:r>
            <a:br>
              <a:rPr lang="es" sz="1800">
                <a:solidFill>
                  <a:schemeClr val="dk1"/>
                </a:solidFill>
              </a:rPr>
            </a:br>
            <a:r>
              <a:rPr lang="es" sz="1800">
                <a:solidFill>
                  <a:schemeClr val="dk1"/>
                </a:solidFill>
              </a:rPr>
              <a:t>We have</a:t>
            </a:r>
            <a:r>
              <a:rPr b="1" lang="es" sz="1800">
                <a:solidFill>
                  <a:schemeClr val="dk1"/>
                </a:solidFill>
              </a:rPr>
              <a:t> values from different sentences </a:t>
            </a:r>
            <a:r>
              <a:rPr lang="es" sz="1800">
                <a:solidFill>
                  <a:schemeClr val="dk1"/>
                </a:solidFill>
              </a:rPr>
              <a:t>in Methods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16" name="Google Shape;116;p16"/>
          <p:cNvCxnSpPr>
            <a:stCxn id="113" idx="0"/>
            <a:endCxn id="115" idx="2"/>
          </p:cNvCxnSpPr>
          <p:nvPr/>
        </p:nvCxnSpPr>
        <p:spPr>
          <a:xfrm rot="10800000">
            <a:off x="6483925" y="2312525"/>
            <a:ext cx="3900" cy="8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WG1 - Refine sex representation data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How do we make sense of the counts? </a:t>
            </a:r>
            <a:r>
              <a:rPr lang="es" sz="1500"/>
              <a:t>What we have tried…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s" sz="1500"/>
              <a:t>Implement logical r</a:t>
            </a:r>
            <a:r>
              <a:rPr b="1" lang="es" sz="1500"/>
              <a:t>ules to aggregate sex counts</a:t>
            </a:r>
            <a:r>
              <a:rPr lang="es" sz="1500"/>
              <a:t>, determine which values found by the model are relevant.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Fill in missing column values using found values (i.e. calculating the percentages using the counts).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s" sz="1500"/>
              <a:t>Still in the process of manual curation and validation</a:t>
            </a:r>
            <a:r>
              <a:rPr lang="es" sz="1500"/>
              <a:t>. 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3" name="Google Shape;1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s" sz="1500" u="sng"/>
              <a:t>Preliminary</a:t>
            </a:r>
            <a:r>
              <a:rPr b="1" lang="es" sz="1500"/>
              <a:t> analysis with computed </a:t>
            </a:r>
            <a:r>
              <a:rPr b="1" lang="es" sz="1500"/>
              <a:t>ratios between male / female</a:t>
            </a:r>
            <a:r>
              <a:rPr lang="es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Using the </a:t>
            </a:r>
            <a:r>
              <a:rPr b="1" lang="es" sz="1500"/>
              <a:t>max value </a:t>
            </a:r>
            <a:r>
              <a:rPr lang="es" sz="1500"/>
              <a:t>of male and females out of all the sentences.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Using the </a:t>
            </a:r>
            <a:r>
              <a:rPr b="1" lang="es" sz="1500"/>
              <a:t>median value</a:t>
            </a:r>
            <a:r>
              <a:rPr lang="es" sz="1500"/>
              <a:t> of male and females out of all the sentences.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743" y="445025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WG2 - funding data (EU)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Extraction of funding data from CORIDS: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s" sz="1500"/>
              <a:t>FP7</a:t>
            </a:r>
            <a:r>
              <a:rPr lang="es" sz="1500"/>
              <a:t> (2007-2014)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s" sz="1500"/>
              <a:t>HORIZON 2020</a:t>
            </a:r>
            <a:r>
              <a:rPr lang="es" sz="1500"/>
              <a:t> (2014-2021)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/>
              <a:t>HORIZON (2021-2027)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Merged funding data with sex representation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s" sz="1500"/>
              <a:t>~1000 articles with EU funding data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Limitation: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s" sz="1500"/>
              <a:t>total cost project != cost of the publication. </a:t>
            </a:r>
            <a:r>
              <a:rPr lang="es" sz="1500"/>
              <a:t>W</a:t>
            </a:r>
            <a:r>
              <a:rPr lang="es" sz="1500"/>
              <a:t>e talk about level of influence.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Exploration of total cost vs sex representation</a:t>
            </a:r>
            <a:endParaRPr sz="1500"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492" y="340850"/>
            <a:ext cx="85906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575" y="296875"/>
            <a:ext cx="660650" cy="6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075" y="2325650"/>
            <a:ext cx="660650" cy="6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543" y="2370737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5965225" y="2564200"/>
            <a:ext cx="271500" cy="2715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6" name="Google Shape;136;p18"/>
          <p:cNvCxnSpPr>
            <a:endCxn id="134" idx="1"/>
          </p:cNvCxnSpPr>
          <p:nvPr/>
        </p:nvCxnSpPr>
        <p:spPr>
          <a:xfrm>
            <a:off x="4614743" y="2657088"/>
            <a:ext cx="73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31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Number of studies reporting the sex of their samples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24" y="1316850"/>
            <a:ext cx="6238949" cy="34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7228425" y="2444775"/>
            <a:ext cx="1174800" cy="4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</a:rPr>
              <a:t>Sex of the samples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4186250" y="4686325"/>
            <a:ext cx="1328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year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 rot="-5398448">
            <a:off x="252429" y="2795551"/>
            <a:ext cx="1328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articles</a:t>
            </a:r>
            <a:endParaRPr sz="18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Sex representation by categories 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4784" l="0" r="0" t="6609"/>
          <a:stretch/>
        </p:blipFill>
        <p:spPr>
          <a:xfrm>
            <a:off x="2268800" y="1201200"/>
            <a:ext cx="443627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11700" y="31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Sex representation with EU funding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900" y="890725"/>
            <a:ext cx="4107068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